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8B07DC8-1029-42C7-B65A-203F3306556E}">
          <p14:sldIdLst>
            <p14:sldId id="256"/>
          </p14:sldIdLst>
        </p14:section>
        <p14:section name="Раздел без заголовка" id="{5B08A417-3899-4D76-9AC3-6E8841F5FCB0}">
          <p14:sldIdLst>
            <p14:sldId id="257"/>
            <p14:sldId id="259"/>
            <p14:sldId id="261"/>
            <p14:sldId id="260"/>
            <p14:sldId id="262"/>
            <p14:sldId id="263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«коррупция»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5085184"/>
            <a:ext cx="3096344" cy="196862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Выполнил ученик   8 класса </a:t>
            </a:r>
            <a:r>
              <a:rPr lang="ru-RU" dirty="0" smtClean="0"/>
              <a:t>«В</a:t>
            </a:r>
            <a:r>
              <a:rPr lang="ru-RU" dirty="0" smtClean="0"/>
              <a:t>» МБОУ гимназия № 1</a:t>
            </a:r>
            <a:endParaRPr lang="ru-RU" dirty="0" smtClean="0"/>
          </a:p>
          <a:p>
            <a:r>
              <a:rPr lang="ru-RU" dirty="0" err="1" smtClean="0"/>
              <a:t>Кирюханцев</a:t>
            </a:r>
            <a:r>
              <a:rPr lang="ru-RU" dirty="0" smtClean="0"/>
              <a:t> Егор</a:t>
            </a:r>
            <a:endParaRPr lang="ru-RU" dirty="0"/>
          </a:p>
        </p:txBody>
      </p:sp>
      <p:pic>
        <p:nvPicPr>
          <p:cNvPr id="1026" name="Picture 2" descr="C:\Users\Егор\Desktop\Krizis-kak-mikroflora-korruptsionnoi-dieistvitielnosti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88840"/>
            <a:ext cx="4272136" cy="2953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коррупция?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8856984" cy="537321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 российскому законодательству, коррупция — это злоупотребление служебным положением, дача взятки, получение взятки, злоупотребление полномочиями, коммерческий подкуп либо иное незаконное использование физическим лицом своего должностного  положения вопреки законным интересам общества и государства в целях получения выгоды в виде денег, ценностей, иного имущества или услуг имущественного характера, иных имущественных  прав для себя или для третьих лиц либо незаконное предоставление такой выгоды указанному лицу другими физическими лицами; а также совершение указанных деяний от имени или в интересах  юридического лица. Встречающееся в законе понятие «коррупционное преступление» не имеет отдельного определения.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 Последствия, порождаемые коррупцией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Последствия, порождаемые коррупцией бывают: </a:t>
            </a:r>
          </a:p>
          <a:p>
            <a:pPr>
              <a:buNone/>
            </a:pPr>
            <a:r>
              <a:rPr lang="ru-RU" dirty="0" smtClean="0"/>
              <a:t>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Социальная       Экономическая         Политическая </a:t>
            </a:r>
          </a:p>
          <a:p>
            <a:pPr>
              <a:buNone/>
            </a:pP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059832" y="2132856"/>
            <a:ext cx="1368152" cy="129614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427984" y="2132856"/>
            <a:ext cx="0" cy="144016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427984" y="2132856"/>
            <a:ext cx="1296144" cy="129614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Егор\Desktop\ProjectManagement_1__(Mediu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4221088"/>
            <a:ext cx="2736304" cy="2492896"/>
          </a:xfrm>
          <a:prstGeom prst="rect">
            <a:avLst/>
          </a:prstGeom>
          <a:noFill/>
        </p:spPr>
      </p:pic>
      <p:pic>
        <p:nvPicPr>
          <p:cNvPr id="2051" name="Picture 3" descr="C:\Users\Егор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221088"/>
            <a:ext cx="2736304" cy="2520280"/>
          </a:xfrm>
          <a:prstGeom prst="rect">
            <a:avLst/>
          </a:prstGeom>
          <a:noFill/>
        </p:spPr>
      </p:pic>
      <p:pic>
        <p:nvPicPr>
          <p:cNvPr id="2056" name="Picture 8" descr="C:\Users\Егор\Desktop\image01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221088"/>
            <a:ext cx="3275856" cy="251993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Социальная сфера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908720"/>
            <a:ext cx="7128792" cy="4176464"/>
          </a:xfrm>
        </p:spPr>
        <p:txBody>
          <a:bodyPr>
            <a:normAutofit fontScale="55000" lnSpcReduction="20000"/>
          </a:bodyPr>
          <a:lstStyle/>
          <a:p>
            <a:r>
              <a:rPr lang="ru-RU" u="sng" dirty="0" smtClean="0"/>
              <a:t>В социальной сфере</a:t>
            </a:r>
            <a:r>
              <a:rPr lang="ru-RU" dirty="0" smtClean="0"/>
              <a:t> отрицательные последствия коррупции сводятся к следующему:</a:t>
            </a:r>
          </a:p>
          <a:p>
            <a:r>
              <a:rPr lang="ru-RU" dirty="0" smtClean="0"/>
              <a:t>Коррупция предполагает существенное различие между объявленными и реальными ценностями и формирует у членов общества "двойной стандарт" морали и поведения. Это приводит к тому, что мерой всего в обществе становятся деньги, значимость человека определяется размером его личного состояния независимо от способов его получения, происходит девальвация и слом цивилизованных социальных регуляторов поведения людей: норм морали, права религии, общественного мнения и др.</a:t>
            </a:r>
          </a:p>
          <a:p>
            <a:r>
              <a:rPr lang="ru-RU" dirty="0" smtClean="0"/>
              <a:t>Коррупция способствует несправедливому перераспределению жизненных благ в пользу узких олигархических групп, что имеет своим следствием резкое возрастание имущественного неравенства среди населения, обнищание значительной части общества и возрастания социальной напряженности в стране.</a:t>
            </a:r>
          </a:p>
          <a:p>
            <a:r>
              <a:rPr lang="ru-RU" dirty="0" smtClean="0"/>
              <a:t>Коррупция дискредитирует право как основной инструмент регулирования жизни государства и общества. В общественном сознании формируется представление о беззащитности граждан и перед лицом власти и перед преступностью.</a:t>
            </a:r>
          </a:p>
          <a:p>
            <a:endParaRPr lang="ru-RU" dirty="0"/>
          </a:p>
        </p:txBody>
      </p:sp>
      <p:pic>
        <p:nvPicPr>
          <p:cNvPr id="4098" name="Picture 2" descr="C:\Users\Егор\Desktop\siluetyi-vektor5.jpg"/>
          <p:cNvPicPr>
            <a:picLocks noChangeAspect="1" noChangeArrowheads="1"/>
          </p:cNvPicPr>
          <p:nvPr/>
        </p:nvPicPr>
        <p:blipFill>
          <a:blip r:embed="rId2" cstate="print"/>
          <a:srcRect b="3381"/>
          <a:stretch>
            <a:fillRect/>
          </a:stretch>
        </p:blipFill>
        <p:spPr bwMode="auto">
          <a:xfrm>
            <a:off x="395536" y="4509120"/>
            <a:ext cx="8496944" cy="2269437"/>
          </a:xfrm>
          <a:prstGeom prst="rect">
            <a:avLst/>
          </a:prstGeom>
          <a:noFill/>
        </p:spPr>
      </p:pic>
      <p:pic>
        <p:nvPicPr>
          <p:cNvPr id="4099" name="Picture 3" descr="C:\Users\Егор\Desktop\podbor_persona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1752" y="908720"/>
            <a:ext cx="2232248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Экономическая сфера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340768"/>
            <a:ext cx="5760640" cy="551723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 экономической сфере коррупция способствует возникновению и развитию целого ряда негативных явлений и процессов:</a:t>
            </a:r>
          </a:p>
          <a:p>
            <a:r>
              <a:rPr lang="ru-RU" dirty="0" smtClean="0"/>
              <a:t>Нарушает механизм рыночной конкуренции, поскольку в выигрыше оказывается не тот, кто конкурентоспособен, а тот, кто смог получить преимущества за взятки. Это способствует возникновению монополистических тенденций в экономике, снижению эффективности ее функционирования и дискредитации идей свободной конкуренции.</a:t>
            </a:r>
          </a:p>
          <a:p>
            <a:r>
              <a:rPr lang="ru-RU" dirty="0" smtClean="0"/>
              <a:t>Влечет за собой неэффективное распределение средств государственного бюджета, особенно при распределении государственных заказов и выделении кредитов, препятствуя тем самым эффективной реализации правительственных программ.</a:t>
            </a:r>
          </a:p>
          <a:p>
            <a:r>
              <a:rPr lang="ru-RU" dirty="0" smtClean="0"/>
              <a:t>Приводит к несправедливому распределению доходов, обогащая субъектов коррупционных отношений за счет остальных членов общества.</a:t>
            </a:r>
          </a:p>
          <a:p>
            <a:r>
              <a:rPr lang="ru-RU" dirty="0" smtClean="0"/>
              <a:t>Способствует повышению цен на товары и услуги за счет так называемых коррупционных "накладных расходов" в результате чего страдает потребитель.</a:t>
            </a:r>
          </a:p>
          <a:p>
            <a:r>
              <a:rPr lang="ru-RU" dirty="0" smtClean="0"/>
              <a:t>Является средством, способствующим обеспечению благоприятных условий для формирования и развития организованной преступности и теневой экономики. Это приводит к снижению налоговых поступлений в государственный бюджет, оттоку капитала за рубеж и затрудняет возможность государства эффективно выполнять свои экономические, политические и социальные функции.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5" name="Picture 3" descr="C:\Users\Егор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340768"/>
            <a:ext cx="3074665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Политическая сфера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1412776"/>
            <a:ext cx="8064896" cy="4536504"/>
          </a:xfrm>
        </p:spPr>
        <p:txBody>
          <a:bodyPr>
            <a:normAutofit fontScale="70000" lnSpcReduction="20000"/>
          </a:bodyPr>
          <a:lstStyle/>
          <a:p>
            <a:r>
              <a:rPr lang="ru-RU" u="sng" dirty="0" smtClean="0"/>
              <a:t>В политической сфере</a:t>
            </a:r>
            <a:r>
              <a:rPr lang="ru-RU" dirty="0" smtClean="0"/>
              <a:t> негативные последствия коррупции проявляются в следующем:</a:t>
            </a:r>
          </a:p>
          <a:p>
            <a:r>
              <a:rPr lang="ru-RU" dirty="0" smtClean="0"/>
              <a:t>Коррупция способствует смещению целей политики от общенациональных к обеспечению властвования олигархических кланов и группировок.</a:t>
            </a:r>
          </a:p>
          <a:p>
            <a:r>
              <a:rPr lang="ru-RU" dirty="0" smtClean="0"/>
              <a:t>Коррумпированные субъекты, прячущие свой капитал за рубежом, превращаются в "пятую колонну" и способствуют предательству интересов национальной безопасности страны.</a:t>
            </a:r>
          </a:p>
          <a:p>
            <a:r>
              <a:rPr lang="ru-RU" dirty="0" smtClean="0"/>
              <a:t>Коррупция подрывает престиж страны на международной арене, способствует ее политической и экономической изоляции.</a:t>
            </a:r>
          </a:p>
          <a:p>
            <a:r>
              <a:rPr lang="ru-RU" dirty="0" smtClean="0"/>
              <a:t>Коррупция снижает доверие общества к власти, вызывает разочарование в ценностях демократии и может способствовать переходу к другой, более жесткой форме государственного устройства - диктатуре.</a:t>
            </a:r>
          </a:p>
          <a:p>
            <a:endParaRPr lang="ru-RU" dirty="0"/>
          </a:p>
        </p:txBody>
      </p:sp>
      <p:pic>
        <p:nvPicPr>
          <p:cNvPr id="5124" name="Picture 4" descr="C:\Users\Егор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157192"/>
            <a:ext cx="5615136" cy="170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b="0" dirty="0" smtClean="0"/>
              <a:t>Способы борьбы с коррупцией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091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Борьба с коррупцией в России - очень сложное предприятие. Склонностью к этому преступлению пронизаны практически все сферы жизнедеятельности. Если ликвидировать коррумпированные органы власти, то это создаст иные проблемы. Поэтому с рассматриваемой проблемой необходимо бороться. Важно правильно применять способы ее ликвидации. Методы борьбы с коррупцией включают в себя несколько подходов. </a:t>
            </a:r>
          </a:p>
          <a:p>
            <a:r>
              <a:rPr lang="ru-RU" dirty="0" smtClean="0"/>
              <a:t>1. Принятие законов, ужесточающих наказание.</a:t>
            </a:r>
          </a:p>
          <a:p>
            <a:r>
              <a:rPr lang="ru-RU" dirty="0" smtClean="0"/>
              <a:t> 2. Увеличение доходов должностных лиц. </a:t>
            </a:r>
          </a:p>
          <a:p>
            <a:r>
              <a:rPr lang="ru-RU" dirty="0" smtClean="0"/>
              <a:t>3. Создание конкуренции (что уменьшит потенциальную прибыль от данного преступления).</a:t>
            </a:r>
          </a:p>
          <a:p>
            <a:r>
              <a:rPr lang="ru-RU" dirty="0" smtClean="0"/>
              <a:t>4. Создана комиссия по борьбе с коррупционными правонарушениями.</a:t>
            </a:r>
            <a:endParaRPr lang="ru-RU" dirty="0"/>
          </a:p>
        </p:txBody>
      </p:sp>
      <p:pic>
        <p:nvPicPr>
          <p:cNvPr id="6147" name="Picture 3" descr="C:\Users\Егор\Desktop\korrupci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869160"/>
            <a:ext cx="4890616" cy="22322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Профилактические меры по борьбе с коррупцией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0916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Закон о борьбе с коррупцией включает несколько профилактических мер, созданных для обеспечения предотвращения данного преступления в стране. К таким методам воздействия относятся. </a:t>
            </a:r>
          </a:p>
          <a:p>
            <a:endParaRPr lang="ru-RU" dirty="0" smtClean="0"/>
          </a:p>
          <a:p>
            <a:r>
              <a:rPr lang="ru-RU" dirty="0" smtClean="0"/>
              <a:t>1. Формирование отрицательного отношения в обществе по направлению к коррупционному поведению. </a:t>
            </a:r>
          </a:p>
          <a:p>
            <a:r>
              <a:rPr lang="ru-RU" dirty="0" smtClean="0"/>
              <a:t>2. Контроль, отвечающий за соблюдение Российского законодательства общественными и парламентскими институтами.</a:t>
            </a:r>
          </a:p>
          <a:p>
            <a:r>
              <a:rPr lang="ru-RU" dirty="0" smtClean="0"/>
              <a:t> 3. Поквартальный анализ правоприменительной практики с целью выявления нарушений, принятия необходимых мер, предупреждающих или устраняющих коррупционные нарушения. </a:t>
            </a:r>
          </a:p>
          <a:p>
            <a:r>
              <a:rPr lang="ru-RU" dirty="0" smtClean="0"/>
              <a:t>4. Установление ответственности в качестве увольнения с занимаемой должности, освобождение от замещаемого поста или применение иных мер юридической ответственности. Наказание предусмотрено за </a:t>
            </a:r>
            <a:r>
              <a:rPr lang="ru-RU" dirty="0" err="1" smtClean="0"/>
              <a:t>непредоставление</a:t>
            </a:r>
            <a:r>
              <a:rPr lang="ru-RU" dirty="0" smtClean="0"/>
              <a:t> или, наоборот, дачу заведомо ложных сведений о доходах, имуществе, расходах и обязательствах со стороны должностного лица, его супруги (супруга) и детей, не достигших совершеннолетия. </a:t>
            </a:r>
          </a:p>
          <a:p>
            <a:r>
              <a:rPr lang="ru-RU" dirty="0" smtClean="0"/>
              <a:t>5. Проверка сведений, предоставляемых гражданами, претендующими на определенный пост или замещение должности государственного или муниципального служащего. </a:t>
            </a:r>
          </a:p>
          <a:p>
            <a:r>
              <a:rPr lang="ru-RU" dirty="0" smtClean="0"/>
              <a:t>6. Внедрение в кадровую работу государственных и муниципальных структур практики эффективного и безупречного исполнения чиновником своих должностных обязанностей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</a:t>
            </a:r>
            <a:r>
              <a:rPr lang="ru-RU" dirty="0" smtClean="0"/>
              <a:t>информации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«Яндекс» </a:t>
            </a:r>
            <a:r>
              <a:rPr lang="ru-RU" dirty="0" smtClean="0"/>
              <a:t>картинки</a:t>
            </a:r>
            <a:r>
              <a:rPr lang="ru-RU" dirty="0"/>
              <a:t>;</a:t>
            </a:r>
            <a:r>
              <a:rPr lang="ru-RU" dirty="0" smtClean="0"/>
              <a:t>                                  </a:t>
            </a:r>
            <a:r>
              <a:rPr lang="ru-RU" dirty="0" smtClean="0"/>
              <a:t>«Википедия</a:t>
            </a:r>
            <a:r>
              <a:rPr lang="ru-RU" dirty="0" smtClean="0"/>
              <a:t>»;                                                          </a:t>
            </a:r>
            <a:r>
              <a:rPr lang="ru-RU" dirty="0" smtClean="0"/>
              <a:t>«</a:t>
            </a:r>
            <a:r>
              <a:rPr lang="en-US" dirty="0" smtClean="0"/>
              <a:t>FB.ru</a:t>
            </a:r>
            <a:r>
              <a:rPr lang="ru-RU" dirty="0" smtClean="0"/>
              <a:t>»;                                                   «</a:t>
            </a:r>
            <a:r>
              <a:rPr lang="en-US" dirty="0" smtClean="0"/>
              <a:t>Bestreferat.ru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7172" name="Picture 4" descr="C:\Users\Егор\Desktop\risunok_po_teme_Antikorrupcciya_2.png"/>
          <p:cNvPicPr>
            <a:picLocks noChangeAspect="1" noChangeArrowheads="1"/>
          </p:cNvPicPr>
          <p:nvPr/>
        </p:nvPicPr>
        <p:blipFill>
          <a:blip r:embed="rId2" cstate="print"/>
          <a:srcRect l="1347" t="6946" r="8754" b="9724"/>
          <a:stretch>
            <a:fillRect/>
          </a:stretch>
        </p:blipFill>
        <p:spPr bwMode="auto">
          <a:xfrm>
            <a:off x="3563888" y="3284985"/>
            <a:ext cx="5580112" cy="3548742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92</TotalTime>
  <Words>341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«коррупция»</vt:lpstr>
      <vt:lpstr>Что такое коррупция?</vt:lpstr>
      <vt:lpstr>  Последствия, порождаемые коррупцией</vt:lpstr>
      <vt:lpstr>Социальная сфера</vt:lpstr>
      <vt:lpstr>Экономическая сфера</vt:lpstr>
      <vt:lpstr>Политическая сфера</vt:lpstr>
      <vt:lpstr>Способы борьбы с коррупцией</vt:lpstr>
      <vt:lpstr>Профилактические меры по борьбе с коррупцией </vt:lpstr>
      <vt:lpstr>Источники информации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«Имею право на жизнь без коррупции»</dc:title>
  <dc:creator>Егор</dc:creator>
  <cp:lastModifiedBy>Пользователь Windows</cp:lastModifiedBy>
  <cp:revision>12</cp:revision>
  <dcterms:created xsi:type="dcterms:W3CDTF">2015-12-03T06:17:53Z</dcterms:created>
  <dcterms:modified xsi:type="dcterms:W3CDTF">2015-12-03T22:49:09Z</dcterms:modified>
</cp:coreProperties>
</file>